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Calibri" panose="020F0502020204030204" pitchFamily="34" charset="0"/>
      <p:regular r:id="rId5"/>
      <p:bold r:id="rId6"/>
      <p:italic r:id="rId7"/>
      <p:boldItalic r:id="rId8"/>
    </p:embeddedFont>
    <p:embeddedFont>
      <p:font typeface="SimHei" panose="02010609060101010101" pitchFamily="49" charset="-122"/>
      <p:regular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5125" userDrawn="1">
          <p15:clr>
            <a:srgbClr val="A4A3A4"/>
          </p15:clr>
        </p15:guide>
        <p15:guide id="2" pos="91" userDrawn="1">
          <p15:clr>
            <a:srgbClr val="A4A3A4"/>
          </p15:clr>
        </p15:guide>
        <p15:guide id="3" orient="horz" pos="5647" userDrawn="1">
          <p15:clr>
            <a:srgbClr val="A4A3A4"/>
          </p15:clr>
        </p15:guide>
        <p15:guide id="4" pos="2200" userDrawn="1">
          <p15:clr>
            <a:srgbClr val="A4A3A4"/>
          </p15:clr>
        </p15:guide>
        <p15:guide id="5" orient="horz" pos="1928" userDrawn="1">
          <p15:clr>
            <a:srgbClr val="A4A3A4"/>
          </p15:clr>
        </p15:guide>
        <p15:guide id="6" orient="horz" pos="2336" userDrawn="1">
          <p15:clr>
            <a:srgbClr val="A4A3A4"/>
          </p15:clr>
        </p15:guide>
        <p15:guide id="7" orient="horz" pos="5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4694"/>
  </p:normalViewPr>
  <p:slideViewPr>
    <p:cSldViewPr snapToGrid="0" showGuides="1">
      <p:cViewPr>
        <p:scale>
          <a:sx n="249" d="100"/>
          <a:sy n="249" d="100"/>
        </p:scale>
        <p:origin x="2912" y="-3760"/>
      </p:cViewPr>
      <p:guideLst>
        <p:guide orient="horz" pos="5125"/>
        <p:guide pos="91"/>
        <p:guide orient="horz" pos="5647"/>
        <p:guide pos="2200"/>
        <p:guide orient="horz" pos="1928"/>
        <p:guide orient="horz" pos="2336"/>
        <p:guide orient="horz" pos="5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https://us06web.zoom.us/j/83371159253?pwd=vKbGPpYr7OmbKhIPhLDzTmSWqwrCUm.1</a:t>
            </a: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pic>
        <p:nvPicPr>
          <p:cNvPr id="19" name="图片 14"/>
          <p:cNvPicPr>
            <a:picLocks noChangeAspect="1"/>
          </p:cNvPicPr>
          <p:nvPr userDrawn="1"/>
        </p:nvPicPr>
        <p:blipFill>
          <a:blip r:embed="rId7"/>
          <a:stretch>
            <a:fillRect/>
          </a:stretch>
        </p:blipFill>
        <p:spPr>
          <a:xfrm>
            <a:off x="540006" y="9772940"/>
            <a:ext cx="766418" cy="252879"/>
          </a:xfrm>
          <a:prstGeom prst="rect">
            <a:avLst/>
          </a:prstGeom>
        </p:spPr>
      </p:pic>
      <p:grpSp>
        <p:nvGrpSpPr>
          <p:cNvPr id="20" name="Group 19"/>
          <p:cNvGrpSpPr/>
          <p:nvPr userDrawn="1"/>
        </p:nvGrpSpPr>
        <p:grpSpPr>
          <a:xfrm>
            <a:off x="1355716" y="9772940"/>
            <a:ext cx="610648" cy="252879"/>
            <a:chOff x="2561030" y="9647587"/>
            <a:chExt cx="892417" cy="316706"/>
          </a:xfrm>
        </p:grpSpPr>
        <p:sp>
          <p:nvSpPr>
            <p:cNvPr id="21" name="Rounded Rectangle 20"/>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23" name="Group 22"/>
          <p:cNvGrpSpPr/>
          <p:nvPr userDrawn="1"/>
        </p:nvGrpSpPr>
        <p:grpSpPr>
          <a:xfrm>
            <a:off x="2743910" y="9765317"/>
            <a:ext cx="658671" cy="268124"/>
            <a:chOff x="3693825" y="827463"/>
            <a:chExt cx="579872" cy="220903"/>
          </a:xfrm>
        </p:grpSpPr>
        <p:sp>
          <p:nvSpPr>
            <p:cNvPr id="24" name="Rounded Rectangle 23"/>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26" name="Picture 25"/>
          <p:cNvPicPr>
            <a:picLocks noChangeAspect="1"/>
          </p:cNvPicPr>
          <p:nvPr userDrawn="1"/>
        </p:nvPicPr>
        <p:blipFill>
          <a:blip r:embed="rId12"/>
          <a:srcRect l="2006" t="665" r="1039"/>
          <a:stretch>
            <a:fillRect/>
          </a:stretch>
        </p:blipFill>
        <p:spPr>
          <a:xfrm>
            <a:off x="2015656" y="9774218"/>
            <a:ext cx="718202" cy="250322"/>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27" name="图片 14"/>
          <p:cNvPicPr>
            <a:picLocks noChangeAspect="1"/>
          </p:cNvPicPr>
          <p:nvPr userDrawn="1"/>
        </p:nvPicPr>
        <p:blipFill>
          <a:blip r:embed="rId7"/>
          <a:stretch>
            <a:fillRect/>
          </a:stretch>
        </p:blipFill>
        <p:spPr>
          <a:xfrm>
            <a:off x="809067" y="54806"/>
            <a:ext cx="545539" cy="180000"/>
          </a:xfrm>
          <a:prstGeom prst="rect">
            <a:avLst/>
          </a:prstGeom>
        </p:spPr>
      </p:pic>
      <p:grpSp>
        <p:nvGrpSpPr>
          <p:cNvPr id="28" name="Group 27"/>
          <p:cNvGrpSpPr>
            <a:grpSpLocks noChangeAspect="1"/>
          </p:cNvGrpSpPr>
          <p:nvPr userDrawn="1"/>
        </p:nvGrpSpPr>
        <p:grpSpPr>
          <a:xfrm>
            <a:off x="1407227" y="54806"/>
            <a:ext cx="434661" cy="180000"/>
            <a:chOff x="2561030" y="9647587"/>
            <a:chExt cx="892417" cy="316706"/>
          </a:xfrm>
        </p:grpSpPr>
        <p:sp>
          <p:nvSpPr>
            <p:cNvPr id="29" name="Rounded Rectangle 28"/>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5351" y="9662179"/>
              <a:ext cx="849301" cy="291816"/>
            </a:xfrm>
            <a:prstGeom prst="rect">
              <a:avLst/>
            </a:prstGeom>
          </p:spPr>
        </p:pic>
      </p:grpSp>
      <p:grpSp>
        <p:nvGrpSpPr>
          <p:cNvPr id="31" name="Group 30"/>
          <p:cNvGrpSpPr>
            <a:grpSpLocks noChangeAspect="1"/>
          </p:cNvGrpSpPr>
          <p:nvPr userDrawn="1"/>
        </p:nvGrpSpPr>
        <p:grpSpPr>
          <a:xfrm>
            <a:off x="2440709" y="48953"/>
            <a:ext cx="442186" cy="180000"/>
            <a:chOff x="3693825" y="827463"/>
            <a:chExt cx="579872" cy="220903"/>
          </a:xfrm>
        </p:grpSpPr>
        <p:sp>
          <p:nvSpPr>
            <p:cNvPr id="32" name="Rounded Rectangle 31"/>
            <p:cNvSpPr/>
            <p:nvPr userDrawn="1"/>
          </p:nvSpPr>
          <p:spPr>
            <a:xfrm>
              <a:off x="3728931" y="836437"/>
              <a:ext cx="537594" cy="208343"/>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693825" y="827463"/>
              <a:ext cx="579872" cy="220903"/>
            </a:xfrm>
            <a:prstGeom prst="rect">
              <a:avLst/>
            </a:prstGeom>
          </p:spPr>
        </p:pic>
      </p:grpSp>
      <p:pic>
        <p:nvPicPr>
          <p:cNvPr id="34" name="Picture 33"/>
          <p:cNvPicPr>
            <a:picLocks noChangeAspect="1"/>
          </p:cNvPicPr>
          <p:nvPr userDrawn="1"/>
        </p:nvPicPr>
        <p:blipFill>
          <a:blip r:embed="rId12"/>
          <a:srcRect l="2006" t="665" r="1039"/>
          <a:stretch>
            <a:fillRect/>
          </a:stretch>
        </p:blipFill>
        <p:spPr>
          <a:xfrm>
            <a:off x="1894509" y="54806"/>
            <a:ext cx="516440" cy="180000"/>
          </a:xfrm>
          <a:custGeom>
            <a:avLst/>
            <a:gdLst>
              <a:gd name="connsiteX0" fmla="*/ 10326 w 718202"/>
              <a:gd name="connsiteY0" fmla="*/ 0 h 250322"/>
              <a:gd name="connsiteX1" fmla="*/ 707876 w 718202"/>
              <a:gd name="connsiteY1" fmla="*/ 0 h 250322"/>
              <a:gd name="connsiteX2" fmla="*/ 718202 w 718202"/>
              <a:gd name="connsiteY2" fmla="*/ 10326 h 250322"/>
              <a:gd name="connsiteX3" fmla="*/ 718202 w 718202"/>
              <a:gd name="connsiteY3" fmla="*/ 239996 h 250322"/>
              <a:gd name="connsiteX4" fmla="*/ 707876 w 718202"/>
              <a:gd name="connsiteY4" fmla="*/ 250322 h 250322"/>
              <a:gd name="connsiteX5" fmla="*/ 10326 w 718202"/>
              <a:gd name="connsiteY5" fmla="*/ 250322 h 250322"/>
              <a:gd name="connsiteX6" fmla="*/ 0 w 718202"/>
              <a:gd name="connsiteY6" fmla="*/ 239996 h 250322"/>
              <a:gd name="connsiteX7" fmla="*/ 0 w 718202"/>
              <a:gd name="connsiteY7" fmla="*/ 10326 h 250322"/>
              <a:gd name="connsiteX8" fmla="*/ 10326 w 718202"/>
              <a:gd name="connsiteY8" fmla="*/ 0 h 25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202" h="250322">
                <a:moveTo>
                  <a:pt x="10326" y="0"/>
                </a:moveTo>
                <a:lnTo>
                  <a:pt x="707876" y="0"/>
                </a:lnTo>
                <a:cubicBezTo>
                  <a:pt x="713579" y="0"/>
                  <a:pt x="718202" y="4623"/>
                  <a:pt x="718202" y="10326"/>
                </a:cubicBezTo>
                <a:lnTo>
                  <a:pt x="718202" y="239996"/>
                </a:lnTo>
                <a:cubicBezTo>
                  <a:pt x="718202" y="245699"/>
                  <a:pt x="713579" y="250322"/>
                  <a:pt x="707876" y="250322"/>
                </a:cubicBezTo>
                <a:lnTo>
                  <a:pt x="10326" y="250322"/>
                </a:lnTo>
                <a:cubicBezTo>
                  <a:pt x="4623" y="250322"/>
                  <a:pt x="0" y="245699"/>
                  <a:pt x="0" y="239996"/>
                </a:cubicBezTo>
                <a:lnTo>
                  <a:pt x="0" y="10326"/>
                </a:lnTo>
                <a:cubicBezTo>
                  <a:pt x="0" y="4623"/>
                  <a:pt x="4623" y="0"/>
                  <a:pt x="10326" y="0"/>
                </a:cubicBezTo>
                <a:close/>
              </a:path>
            </a:pathLst>
          </a:custGeom>
        </p:spPr>
      </p:pic>
      <p:pic>
        <p:nvPicPr>
          <p:cNvPr id="10"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12655" y="58745"/>
            <a:ext cx="590055" cy="167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exogen at the Swiss Biotech Day"/>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54606" y="9448471"/>
            <a:ext cx="891957" cy="252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20.jpe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0" name="图片 29">
            <a:extLst>
              <a:ext uri="{FF2B5EF4-FFF2-40B4-BE49-F238E27FC236}">
                <a16:creationId xmlns:a16="http://schemas.microsoft.com/office/drawing/2014/main" id="{8124AE4B-0BBF-0D43-BC1B-AFE6D5FE8F6B}"/>
              </a:ext>
            </a:extLst>
          </p:cNvPr>
          <p:cNvPicPr>
            <a:picLocks noChangeAspect="1"/>
          </p:cNvPicPr>
          <p:nvPr/>
        </p:nvPicPr>
        <p:blipFill>
          <a:blip r:embed="rId3"/>
          <a:stretch>
            <a:fillRect/>
          </a:stretch>
        </p:blipFill>
        <p:spPr>
          <a:xfrm>
            <a:off x="171386" y="3083951"/>
            <a:ext cx="612000" cy="612000"/>
          </a:xfrm>
          <a:prstGeom prst="rect">
            <a:avLst/>
          </a:prstGeom>
        </p:spPr>
      </p:pic>
      <p:sp>
        <p:nvSpPr>
          <p:cNvPr id="142" name="Google Shape;142;p25"/>
          <p:cNvSpPr/>
          <p:nvPr/>
        </p:nvSpPr>
        <p:spPr>
          <a:xfrm>
            <a:off x="58654" y="3572959"/>
            <a:ext cx="3607099"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Redmond Smyth</a:t>
            </a: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Architecture et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Réactivité</a:t>
            </a: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 de </a:t>
            </a:r>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l’ARN</a:t>
            </a:r>
            <a:endParaRPr lang="en-US" sz="1200" b="1" dirty="0">
              <a:solidFill>
                <a:schemeClr val="lt1"/>
              </a:solidFill>
              <a:effectLst>
                <a:outerShdw blurRad="373812" dist="38100" algn="l" rotWithShape="0">
                  <a:prstClr val="black"/>
                </a:outerShdw>
              </a:effectLst>
              <a:latin typeface="Calibri" panose="020F0502020204030204"/>
              <a:cs typeface="Calibri" panose="020F0502020204030204"/>
            </a:endParaRPr>
          </a:p>
          <a:p>
            <a:pPr algn="r"/>
            <a:r>
              <a:rPr lang="en-US" sz="1200" b="1" dirty="0">
                <a:solidFill>
                  <a:schemeClr val="lt1"/>
                </a:solidFill>
                <a:effectLst>
                  <a:outerShdw blurRad="373812" dist="38100" algn="l" rotWithShape="0">
                    <a:prstClr val="black"/>
                  </a:outerShdw>
                </a:effectLst>
                <a:latin typeface="Calibri" panose="020F0502020204030204"/>
                <a:cs typeface="Calibri" panose="020F0502020204030204"/>
              </a:rPr>
              <a:t>Institut de Biologie Moléculaire et Cellulaire du CNRS</a:t>
            </a:r>
          </a:p>
        </p:txBody>
      </p:sp>
      <p:sp>
        <p:nvSpPr>
          <p:cNvPr id="10" name="Google Shape;138;p25"/>
          <p:cNvSpPr txBox="1"/>
          <p:nvPr/>
        </p:nvSpPr>
        <p:spPr>
          <a:xfrm>
            <a:off x="78252" y="1362352"/>
            <a:ext cx="2140488" cy="1564672"/>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 meeting link: </a:t>
            </a:r>
            <a:r>
              <a:rPr lang="en-US" altLang="zh-CN" sz="800" b="1" dirty="0">
                <a:solidFill>
                  <a:schemeClr val="bg1"/>
                </a:solidFill>
                <a:effectLst/>
                <a:latin typeface="Calibri" panose="020F0502020204030204" pitchFamily="34" charset="0"/>
                <a:cs typeface="Calibri" panose="020F0502020204030204" pitchFamily="34" charset="0"/>
              </a:rPr>
              <a:t>https://us06web.zoom.us/j/83371159253?pwd=vKbGPpYr7OmbKhIPhLDzTmSWqwrCUm.1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Bilibili</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https://</a:t>
            </a:r>
            <a:r>
              <a:rPr lang="en-US"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live.bilibili.com</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/26427894</a:t>
            </a:r>
            <a:endPar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 </a:t>
            </a:r>
            <a:r>
              <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ID: 833 7115 9253</a:t>
            </a:r>
            <a:endParaRPr lang="en-GB"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en-GB" altLang="zh-CN" sz="800" b="1" dirty="0">
                <a:solidFill>
                  <a:schemeClr val="bg1"/>
                </a:solidFill>
                <a:latin typeface="Calibri" panose="020F0502020204030204" pitchFamily="34" charset="0"/>
                <a:cs typeface="Calibri" panose="020F0502020204030204" pitchFamily="34" charset="0"/>
              </a:rPr>
              <a:t>Passcode: 123456</a:t>
            </a:r>
            <a:endPar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(China):   </a:t>
            </a:r>
            <a:r>
              <a:rPr lang="zh-CN" altLang="zh-CN" sz="800" b="1" dirty="0">
                <a:solidFill>
                  <a:schemeClr val="bg1"/>
                </a:solidFill>
                <a:latin typeface="Calibri" panose="020F0502020204030204" pitchFamily="34" charset="0"/>
                <a:cs typeface="Calibri" panose="020F0502020204030204" pitchFamily="34" charset="0"/>
              </a:rPr>
              <a:t>202</a:t>
            </a:r>
            <a:r>
              <a:rPr lang="en-US" altLang="zh-CN" sz="800" b="1" dirty="0">
                <a:solidFill>
                  <a:schemeClr val="bg1"/>
                </a:solidFill>
                <a:latin typeface="Calibri" panose="020F0502020204030204" pitchFamily="34" charset="0"/>
                <a:cs typeface="Calibri" panose="020F0502020204030204" pitchFamily="34" charset="0"/>
              </a:rPr>
              <a:t>4-11-6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20</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US"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(CET):      </a:t>
            </a:r>
            <a:r>
              <a:rPr lang="zh-CN" altLang="en-US" sz="800" b="1" dirty="0">
                <a:solidFill>
                  <a:schemeClr val="bg1"/>
                </a:solidFill>
                <a:latin typeface="Calibri" panose="020F0502020204030204" pitchFamily="34" charset="0"/>
                <a:cs typeface="Calibri" panose="020F0502020204030204" pitchFamily="34" charset="0"/>
              </a:rPr>
              <a:t> </a:t>
            </a:r>
            <a:r>
              <a:rPr lang="zh-CN" altLang="zh-CN" sz="800" b="1" dirty="0">
                <a:solidFill>
                  <a:schemeClr val="bg1"/>
                </a:solidFill>
                <a:latin typeface="Calibri" panose="020F0502020204030204" pitchFamily="34" charset="0"/>
                <a:cs typeface="Calibri" panose="020F0502020204030204" pitchFamily="34" charset="0"/>
              </a:rPr>
              <a:t>202</a:t>
            </a:r>
            <a:r>
              <a:rPr lang="en-GB" altLang="zh-CN" sz="800" b="1" dirty="0">
                <a:solidFill>
                  <a:schemeClr val="bg1"/>
                </a:solidFill>
                <a:latin typeface="Calibri" panose="020F0502020204030204" pitchFamily="34" charset="0"/>
                <a:cs typeface="Calibri" panose="020F0502020204030204" pitchFamily="34" charset="0"/>
              </a:rPr>
              <a:t>4</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13</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GB" altLang="zh-CN" sz="800" b="1" dirty="0">
              <a:solidFill>
                <a:schemeClr val="bg1"/>
              </a:solidFill>
              <a:latin typeface="Calibri" panose="020F0502020204030204" pitchFamily="34" charset="0"/>
              <a:cs typeface="Calibri" panose="020F0502020204030204" pitchFamily="34" charset="0"/>
            </a:endParaRPr>
          </a:p>
        </p:txBody>
      </p:sp>
      <p:sp>
        <p:nvSpPr>
          <p:cNvPr id="21" name="Google Shape;143;p25"/>
          <p:cNvSpPr/>
          <p:nvPr/>
        </p:nvSpPr>
        <p:spPr>
          <a:xfrm>
            <a:off x="911102" y="6591949"/>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26" name="Google Shape;139;p25"/>
          <p:cNvPicPr preferRelativeResize="0">
            <a:picLocks noChangeAspect="1"/>
          </p:cNvPicPr>
          <p:nvPr/>
        </p:nvPicPr>
        <p:blipFill rotWithShape="1">
          <a:blip r:embed="rId4"/>
          <a:srcRect/>
          <a:stretch>
            <a:fillRect/>
          </a:stretch>
        </p:blipFill>
        <p:spPr>
          <a:xfrm>
            <a:off x="281" y="9592332"/>
            <a:ext cx="397269" cy="396000"/>
          </a:xfrm>
          <a:prstGeom prst="ellipse">
            <a:avLst/>
          </a:prstGeom>
          <a:noFill/>
          <a:ln>
            <a:noFill/>
          </a:ln>
        </p:spPr>
      </p:pic>
      <p:pic>
        <p:nvPicPr>
          <p:cNvPr id="27" name="图片 26" descr="WechatIMG46"/>
          <p:cNvPicPr>
            <a:picLocks noChangeAspect="1"/>
          </p:cNvPicPr>
          <p:nvPr/>
        </p:nvPicPr>
        <p:blipFill>
          <a:blip r:embed="rId5"/>
          <a:stretch>
            <a:fillRect/>
          </a:stretch>
        </p:blipFill>
        <p:spPr>
          <a:xfrm>
            <a:off x="342402" y="3359172"/>
            <a:ext cx="249555" cy="71755"/>
          </a:xfrm>
          <a:prstGeom prst="rect">
            <a:avLst/>
          </a:prstGeom>
        </p:spPr>
      </p:pic>
      <p:grpSp>
        <p:nvGrpSpPr>
          <p:cNvPr id="28" name="组合 27"/>
          <p:cNvGrpSpPr/>
          <p:nvPr/>
        </p:nvGrpSpPr>
        <p:grpSpPr>
          <a:xfrm>
            <a:off x="887870" y="3084446"/>
            <a:ext cx="612000" cy="611505"/>
            <a:chOff x="1568" y="4604"/>
            <a:chExt cx="1134" cy="1134"/>
          </a:xfrm>
        </p:grpSpPr>
        <p:sp>
          <p:nvSpPr>
            <p:cNvPr id="33"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22"/>
            <p:cNvPicPr>
              <a:picLocks noChangeAspect="1"/>
            </p:cNvPicPr>
            <p:nvPr/>
          </p:nvPicPr>
          <p:blipFill>
            <a:blip r:embed="rId6"/>
            <a:stretch>
              <a:fillRect/>
            </a:stretch>
          </p:blipFill>
          <p:spPr>
            <a:xfrm>
              <a:off x="1598" y="4640"/>
              <a:ext cx="1092" cy="1085"/>
            </a:xfrm>
            <a:prstGeom prst="rect">
              <a:avLst/>
            </a:prstGeom>
          </p:spPr>
        </p:pic>
      </p:grpSp>
      <p:sp>
        <p:nvSpPr>
          <p:cNvPr id="37" name="TextBox 12">
            <a:extLst>
              <a:ext uri="{FF2B5EF4-FFF2-40B4-BE49-F238E27FC236}">
                <a16:creationId xmlns:a16="http://schemas.microsoft.com/office/drawing/2014/main" id="{65353376-1787-297D-6E6A-E66391ADE53C}"/>
              </a:ext>
            </a:extLst>
          </p:cNvPr>
          <p:cNvSpPr txBox="1"/>
          <p:nvPr/>
        </p:nvSpPr>
        <p:spPr>
          <a:xfrm>
            <a:off x="72333" y="4193501"/>
            <a:ext cx="3496310" cy="2291351"/>
          </a:xfrm>
          <a:prstGeom prst="rect">
            <a:avLst/>
          </a:prstGeom>
          <a:noFill/>
        </p:spPr>
        <p:txBody>
          <a:bodyPr wrap="square">
            <a:noAutofit/>
          </a:bodyPr>
          <a:lstStyle/>
          <a:p>
            <a:pPr algn="just"/>
            <a:r>
              <a:rPr lang="en-GB" sz="10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Abstract:</a:t>
            </a:r>
          </a:p>
          <a:p>
            <a:pPr algn="just"/>
            <a:r>
              <a:rPr lang="en-US" altLang="zh-CN" sz="800" dirty="0">
                <a:solidFill>
                  <a:schemeClr val="bg1"/>
                </a:solidFill>
                <a:effectLst/>
                <a:latin typeface="Calibri" panose="020F0502020204030204" pitchFamily="34" charset="0"/>
                <a:cs typeface="Calibri" panose="020F0502020204030204" pitchFamily="34" charset="0"/>
              </a:rPr>
              <a:t>RNA is a dynamic molecule capable of adopting multiple structures that can interconvert to fulfill its functional roles. The emerging understanding of RNA structural heterogeneity highlights the significance of these conformational changes in regulating processes within viral life cycles. Traditional in-solution chemical probing has been invaluable in studying RNA structure within cells but is limited by its ensemble nature, which averages structural information across all conformations. To overcome this limitation, we developed and applied two complementary strategies. FARS-seq combines physical separation of RNA conformations with high-throughput functional profiling, revealing key motifs in the HIV-1 5′ untranslated region (UTR) that impact dimerization and Pr55Gag binding. Meanwhile, Nano-DMS-</a:t>
            </a:r>
            <a:r>
              <a:rPr lang="en-US" altLang="zh-CN" sz="800" dirty="0" err="1">
                <a:solidFill>
                  <a:schemeClr val="bg1"/>
                </a:solidFill>
                <a:effectLst/>
                <a:latin typeface="Calibri" panose="020F0502020204030204" pitchFamily="34" charset="0"/>
                <a:cs typeface="Calibri" panose="020F0502020204030204" pitchFamily="34" charset="0"/>
              </a:rPr>
              <a:t>MaP</a:t>
            </a:r>
            <a:r>
              <a:rPr lang="en-US" altLang="zh-CN" sz="800" dirty="0">
                <a:solidFill>
                  <a:schemeClr val="bg1"/>
                </a:solidFill>
                <a:effectLst/>
                <a:latin typeface="Calibri" panose="020F0502020204030204" pitchFamily="34" charset="0"/>
                <a:cs typeface="Calibri" panose="020F0502020204030204" pitchFamily="34" charset="0"/>
              </a:rPr>
              <a:t> leverages long-read sequencing to provide isoform-resolved structural insights, identifying distinct structural differences between </a:t>
            </a:r>
            <a:r>
              <a:rPr lang="en-US" altLang="zh-CN" sz="800" dirty="0" err="1">
                <a:solidFill>
                  <a:schemeClr val="bg1"/>
                </a:solidFill>
                <a:effectLst/>
                <a:latin typeface="Calibri" panose="020F0502020204030204" pitchFamily="34" charset="0"/>
                <a:cs typeface="Calibri" panose="020F0502020204030204" pitchFamily="34" charset="0"/>
              </a:rPr>
              <a:t>unspliced</a:t>
            </a:r>
            <a:r>
              <a:rPr lang="en-US" altLang="zh-CN" sz="800" dirty="0">
                <a:solidFill>
                  <a:schemeClr val="bg1"/>
                </a:solidFill>
                <a:effectLst/>
                <a:latin typeface="Calibri" panose="020F0502020204030204" pitchFamily="34" charset="0"/>
                <a:cs typeface="Calibri" panose="020F0502020204030204" pitchFamily="34" charset="0"/>
              </a:rPr>
              <a:t> and spliced HIV-1 RNAs at the packaging site. These differences likely account for the selective packaging of </a:t>
            </a:r>
            <a:r>
              <a:rPr lang="en-US" altLang="zh-CN" sz="800" dirty="0" err="1">
                <a:solidFill>
                  <a:schemeClr val="bg1"/>
                </a:solidFill>
                <a:effectLst/>
                <a:latin typeface="Calibri" panose="020F0502020204030204" pitchFamily="34" charset="0"/>
                <a:cs typeface="Calibri" panose="020F0502020204030204" pitchFamily="34" charset="0"/>
              </a:rPr>
              <a:t>unspliced</a:t>
            </a:r>
            <a:r>
              <a:rPr lang="en-US" altLang="zh-CN" sz="800" dirty="0">
                <a:solidFill>
                  <a:schemeClr val="bg1"/>
                </a:solidFill>
                <a:effectLst/>
                <a:latin typeface="Calibri" panose="020F0502020204030204" pitchFamily="34" charset="0"/>
                <a:cs typeface="Calibri" panose="020F0502020204030204" pitchFamily="34" charset="0"/>
              </a:rPr>
              <a:t> RNAs into viral particles. Together, FARS-seq and Nano-DMS-</a:t>
            </a:r>
            <a:r>
              <a:rPr lang="en-US" altLang="zh-CN" sz="800" dirty="0" err="1">
                <a:solidFill>
                  <a:schemeClr val="bg1"/>
                </a:solidFill>
                <a:effectLst/>
                <a:latin typeface="Calibri" panose="020F0502020204030204" pitchFamily="34" charset="0"/>
                <a:cs typeface="Calibri" panose="020F0502020204030204" pitchFamily="34" charset="0"/>
              </a:rPr>
              <a:t>MaP</a:t>
            </a:r>
            <a:r>
              <a:rPr lang="en-US" altLang="zh-CN" sz="800" dirty="0">
                <a:solidFill>
                  <a:schemeClr val="bg1"/>
                </a:solidFill>
                <a:effectLst/>
                <a:latin typeface="Calibri" panose="020F0502020204030204" pitchFamily="34" charset="0"/>
                <a:cs typeface="Calibri" panose="020F0502020204030204" pitchFamily="34" charset="0"/>
              </a:rPr>
              <a:t> offer new approaches to elucidate the role of RNA structural heterogeneity in viral genome regulation.</a:t>
            </a:r>
            <a:endParaRPr lang="en-US" altLang="zh-CN" sz="800" dirty="0">
              <a:solidFill>
                <a:schemeClr val="bg1"/>
              </a:solidFill>
              <a:latin typeface="Calibri" panose="020F0502020204030204" pitchFamily="34" charset="0"/>
              <a:cs typeface="Calibri" panose="020F0502020204030204" pitchFamily="34" charset="0"/>
            </a:endParaRPr>
          </a:p>
          <a:p>
            <a:pPr algn="just"/>
            <a:endParaRPr lang="en-GB" sz="10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p:txBody>
      </p:sp>
      <p:sp>
        <p:nvSpPr>
          <p:cNvPr id="12" name="Google Shape;133;p25">
            <a:extLst>
              <a:ext uri="{FF2B5EF4-FFF2-40B4-BE49-F238E27FC236}">
                <a16:creationId xmlns:a16="http://schemas.microsoft.com/office/drawing/2014/main" id="{52D21796-0200-1C3F-96A8-3DC07D6B477C}"/>
              </a:ext>
            </a:extLst>
          </p:cNvPr>
          <p:cNvSpPr/>
          <p:nvPr/>
        </p:nvSpPr>
        <p:spPr>
          <a:xfrm>
            <a:off x="-24320" y="1001065"/>
            <a:ext cx="3658870" cy="354965"/>
          </a:xfrm>
          <a:prstGeom prst="rect">
            <a:avLst/>
          </a:prstGeom>
          <a:noFill/>
          <a:ln>
            <a:noFill/>
          </a:ln>
        </p:spPr>
        <p:txBody>
          <a:bodyPr spcFirstLastPara="1" wrap="square" lIns="86550" tIns="43250" rIns="86550" bIns="43250" anchor="ctr" anchorCtr="0">
            <a:noAutofit/>
          </a:bodyPr>
          <a:lstStyle/>
          <a:p>
            <a:pPr algn="ctr"/>
            <a:r>
              <a:rPr lang="en-US" altLang="zh-CN" sz="1200" b="1" dirty="0">
                <a:solidFill>
                  <a:schemeClr val="bg1"/>
                </a:solidFill>
                <a:effectLst/>
              </a:rPr>
              <a:t>Probing the role of RNA structural heterogeneity in viral RNAs</a:t>
            </a:r>
            <a:endParaRPr lang="en-US" altLang="zh-CN" sz="1200" b="1" dirty="0">
              <a:solidFill>
                <a:schemeClr val="bg1"/>
              </a:solidFill>
            </a:endParaRPr>
          </a:p>
        </p:txBody>
      </p:sp>
      <p:pic>
        <p:nvPicPr>
          <p:cNvPr id="9" name="图片 8">
            <a:extLst>
              <a:ext uri="{FF2B5EF4-FFF2-40B4-BE49-F238E27FC236}">
                <a16:creationId xmlns:a16="http://schemas.microsoft.com/office/drawing/2014/main" id="{382CF7D1-1371-4D48-8620-4436FDEDF9F2}"/>
              </a:ext>
            </a:extLst>
          </p:cNvPr>
          <p:cNvPicPr>
            <a:picLocks noChangeAspect="1"/>
          </p:cNvPicPr>
          <p:nvPr/>
        </p:nvPicPr>
        <p:blipFill>
          <a:blip r:embed="rId7"/>
          <a:stretch>
            <a:fillRect/>
          </a:stretch>
        </p:blipFill>
        <p:spPr>
          <a:xfrm>
            <a:off x="1541232" y="1349847"/>
            <a:ext cx="2070309" cy="2070309"/>
          </a:xfrm>
          <a:prstGeom prst="rect">
            <a:avLst/>
          </a:prstGeom>
        </p:spPr>
      </p:pic>
      <p:grpSp>
        <p:nvGrpSpPr>
          <p:cNvPr id="52" name="组合 51">
            <a:extLst>
              <a:ext uri="{FF2B5EF4-FFF2-40B4-BE49-F238E27FC236}">
                <a16:creationId xmlns:a16="http://schemas.microsoft.com/office/drawing/2014/main" id="{10426981-5C58-3E4B-9A51-D00BA95AA5EB}"/>
              </a:ext>
            </a:extLst>
          </p:cNvPr>
          <p:cNvGrpSpPr/>
          <p:nvPr/>
        </p:nvGrpSpPr>
        <p:grpSpPr>
          <a:xfrm>
            <a:off x="-40414" y="6824861"/>
            <a:ext cx="3674917" cy="2619109"/>
            <a:chOff x="-40414" y="6824861"/>
            <a:chExt cx="3674917" cy="2619109"/>
          </a:xfrm>
        </p:grpSpPr>
        <p:sp>
          <p:nvSpPr>
            <p:cNvPr id="53" name="Oval 17">
              <a:extLst>
                <a:ext uri="{FF2B5EF4-FFF2-40B4-BE49-F238E27FC236}">
                  <a16:creationId xmlns:a16="http://schemas.microsoft.com/office/drawing/2014/main" id="{26C244B8-2F28-B245-B85B-2DB7299F6FD4}"/>
                </a:ext>
              </a:extLst>
            </p:cNvPr>
            <p:cNvSpPr/>
            <p:nvPr/>
          </p:nvSpPr>
          <p:spPr>
            <a:xfrm>
              <a:off x="1015778" y="816012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57;p25">
              <a:extLst>
                <a:ext uri="{FF2B5EF4-FFF2-40B4-BE49-F238E27FC236}">
                  <a16:creationId xmlns:a16="http://schemas.microsoft.com/office/drawing/2014/main" id="{4ADA7519-4FBE-1743-86C5-9F63BA4ACF04}"/>
                </a:ext>
              </a:extLst>
            </p:cNvPr>
            <p:cNvSpPr txBox="1"/>
            <p:nvPr/>
          </p:nvSpPr>
          <p:spPr>
            <a:xfrm>
              <a:off x="1198141" y="7632924"/>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55" name="Group 4">
              <a:extLst>
                <a:ext uri="{FF2B5EF4-FFF2-40B4-BE49-F238E27FC236}">
                  <a16:creationId xmlns:a16="http://schemas.microsoft.com/office/drawing/2014/main" id="{95AB14E0-DBA0-EF46-9EFE-660E97E8E22C}"/>
                </a:ext>
              </a:extLst>
            </p:cNvPr>
            <p:cNvGrpSpPr/>
            <p:nvPr/>
          </p:nvGrpSpPr>
          <p:grpSpPr>
            <a:xfrm>
              <a:off x="-40414" y="8936753"/>
              <a:ext cx="2816368" cy="428737"/>
              <a:chOff x="898473" y="8340179"/>
              <a:chExt cx="2816368" cy="428737"/>
            </a:xfrm>
          </p:grpSpPr>
          <p:sp>
            <p:nvSpPr>
              <p:cNvPr id="68" name="Google Shape;159;p25">
                <a:extLst>
                  <a:ext uri="{FF2B5EF4-FFF2-40B4-BE49-F238E27FC236}">
                    <a16:creationId xmlns:a16="http://schemas.microsoft.com/office/drawing/2014/main" id="{1546056A-963B-D44D-8AD3-4EC02DD4ACCF}"/>
                  </a:ext>
                </a:extLst>
              </p:cNvPr>
              <p:cNvSpPr txBox="1"/>
              <p:nvPr/>
            </p:nvSpPr>
            <p:spPr>
              <a:xfrm>
                <a:off x="898473"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69" name="Google Shape;160;p25">
                <a:extLst>
                  <a:ext uri="{FF2B5EF4-FFF2-40B4-BE49-F238E27FC236}">
                    <a16:creationId xmlns:a16="http://schemas.microsoft.com/office/drawing/2014/main" id="{4D9D514D-B101-854F-8DF4-616EE26C220F}"/>
                  </a:ext>
                </a:extLst>
              </p:cNvPr>
              <p:cNvSpPr txBox="1"/>
              <p:nvPr/>
            </p:nvSpPr>
            <p:spPr>
              <a:xfrm>
                <a:off x="1795037" y="834923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70" name="Google Shape;160;p25">
                <a:extLst>
                  <a:ext uri="{FF2B5EF4-FFF2-40B4-BE49-F238E27FC236}">
                    <a16:creationId xmlns:a16="http://schemas.microsoft.com/office/drawing/2014/main" id="{A590CD82-2B15-0D41-8C69-F9E78A262B12}"/>
                  </a:ext>
                </a:extLst>
              </p:cNvPr>
              <p:cNvSpPr txBox="1"/>
              <p:nvPr/>
            </p:nvSpPr>
            <p:spPr>
              <a:xfrm>
                <a:off x="2679241"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56" name="Group 16">
              <a:extLst>
                <a:ext uri="{FF2B5EF4-FFF2-40B4-BE49-F238E27FC236}">
                  <a16:creationId xmlns:a16="http://schemas.microsoft.com/office/drawing/2014/main" id="{385A19BE-C641-3D4E-8EC5-4F26D9282E48}"/>
                </a:ext>
              </a:extLst>
            </p:cNvPr>
            <p:cNvGrpSpPr/>
            <p:nvPr/>
          </p:nvGrpSpPr>
          <p:grpSpPr>
            <a:xfrm>
              <a:off x="1919751" y="8158791"/>
              <a:ext cx="684000" cy="792000"/>
              <a:chOff x="5913033" y="3871168"/>
              <a:chExt cx="684000" cy="792000"/>
            </a:xfrm>
          </p:grpSpPr>
          <p:sp>
            <p:nvSpPr>
              <p:cNvPr id="66" name="Oval 17">
                <a:extLst>
                  <a:ext uri="{FF2B5EF4-FFF2-40B4-BE49-F238E27FC236}">
                    <a16:creationId xmlns:a16="http://schemas.microsoft.com/office/drawing/2014/main" id="{CE64B6D2-1206-1247-9110-DA438278C924}"/>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18" descr="A person wearing glasses&#10;&#10;Description automatically generated with medium confidence">
                <a:extLst>
                  <a:ext uri="{FF2B5EF4-FFF2-40B4-BE49-F238E27FC236}">
                    <a16:creationId xmlns:a16="http://schemas.microsoft.com/office/drawing/2014/main" id="{5CDCA108-EEA9-7B41-9278-5D26B9E13790}"/>
                  </a:ext>
                </a:extLst>
              </p:cNvPr>
              <p:cNvPicPr>
                <a:picLocks noChangeAspect="1"/>
              </p:cNvPicPr>
              <p:nvPr/>
            </p:nvPicPr>
            <p:blipFill>
              <a:blip r:embed="rId8"/>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pic>
          <p:nvPicPr>
            <p:cNvPr id="57" name="Picture 40" descr="A person wearing glasses and a suit&#10;&#10;Description automatically generated with medium confidence">
              <a:extLst>
                <a:ext uri="{FF2B5EF4-FFF2-40B4-BE49-F238E27FC236}">
                  <a16:creationId xmlns:a16="http://schemas.microsoft.com/office/drawing/2014/main" id="{882C4F11-06B6-C449-A217-8966CF8E56B6}"/>
                </a:ext>
              </a:extLst>
            </p:cNvPr>
            <p:cNvPicPr>
              <a:picLocks noChangeAspect="1"/>
            </p:cNvPicPr>
            <p:nvPr/>
          </p:nvPicPr>
          <p:blipFill>
            <a:blip r:embed="rId9"/>
            <a:srcRect/>
            <a:stretch>
              <a:fillRect/>
            </a:stretch>
          </p:blipFill>
          <p:spPr>
            <a:xfrm>
              <a:off x="1089710" y="8194791"/>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nvGrpSpPr>
            <p:cNvPr id="58" name="Group 46">
              <a:extLst>
                <a:ext uri="{FF2B5EF4-FFF2-40B4-BE49-F238E27FC236}">
                  <a16:creationId xmlns:a16="http://schemas.microsoft.com/office/drawing/2014/main" id="{1473C625-AAE4-7F42-93B9-A34DE51BA770}"/>
                </a:ext>
              </a:extLst>
            </p:cNvPr>
            <p:cNvGrpSpPr/>
            <p:nvPr/>
          </p:nvGrpSpPr>
          <p:grpSpPr>
            <a:xfrm>
              <a:off x="159314" y="8153806"/>
              <a:ext cx="684000" cy="792000"/>
              <a:chOff x="4618962" y="4439067"/>
              <a:chExt cx="684000" cy="792000"/>
            </a:xfrm>
          </p:grpSpPr>
          <p:sp>
            <p:nvSpPr>
              <p:cNvPr id="64" name="Oval 47">
                <a:extLst>
                  <a:ext uri="{FF2B5EF4-FFF2-40B4-BE49-F238E27FC236}">
                    <a16:creationId xmlns:a16="http://schemas.microsoft.com/office/drawing/2014/main" id="{7D193551-B8FC-B840-A180-5004CA8A9E6E}"/>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48" descr="A person wearing glasses and a suit&#10;&#10;Description automatically generated with medium confidence">
                <a:extLst>
                  <a:ext uri="{FF2B5EF4-FFF2-40B4-BE49-F238E27FC236}">
                    <a16:creationId xmlns:a16="http://schemas.microsoft.com/office/drawing/2014/main" id="{19759AD6-4F0F-2347-8E40-ABADD60958A3}"/>
                  </a:ext>
                </a:extLst>
              </p:cNvPr>
              <p:cNvPicPr>
                <a:picLocks noChangeAspect="1"/>
              </p:cNvPicPr>
              <p:nvPr/>
            </p:nvPicPr>
            <p:blipFill>
              <a:blip r:embed="rId10"/>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59" name="Oval 2">
              <a:extLst>
                <a:ext uri="{FF2B5EF4-FFF2-40B4-BE49-F238E27FC236}">
                  <a16:creationId xmlns:a16="http://schemas.microsoft.com/office/drawing/2014/main" id="{CFEAE109-F10D-6748-BE8F-2AC2A18140C5}"/>
                </a:ext>
              </a:extLst>
            </p:cNvPr>
            <p:cNvSpPr/>
            <p:nvPr/>
          </p:nvSpPr>
          <p:spPr>
            <a:xfrm>
              <a:off x="1533463" y="682486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0">
              <a:extLst>
                <a:ext uri="{FF2B5EF4-FFF2-40B4-BE49-F238E27FC236}">
                  <a16:creationId xmlns:a16="http://schemas.microsoft.com/office/drawing/2014/main" id="{D63FDDA4-75BE-3F4B-BE43-01872133AD18}"/>
                </a:ext>
              </a:extLst>
            </p:cNvPr>
            <p:cNvPicPr>
              <a:picLocks noChangeAspect="1"/>
            </p:cNvPicPr>
            <p:nvPr/>
          </p:nvPicPr>
          <p:blipFill rotWithShape="1">
            <a:blip r:embed="rId11"/>
            <a:srcRect l="10920" t="7031" r="9268" b="33081"/>
            <a:stretch>
              <a:fillRect/>
            </a:stretch>
          </p:blipFill>
          <p:spPr>
            <a:xfrm>
              <a:off x="1559875" y="6861527"/>
              <a:ext cx="637108" cy="717083"/>
            </a:xfrm>
            <a:prstGeom prst="ellipse">
              <a:avLst/>
            </a:prstGeom>
          </p:spPr>
        </p:pic>
        <p:sp>
          <p:nvSpPr>
            <p:cNvPr id="61" name="Google Shape;160;p25">
              <a:extLst>
                <a:ext uri="{FF2B5EF4-FFF2-40B4-BE49-F238E27FC236}">
                  <a16:creationId xmlns:a16="http://schemas.microsoft.com/office/drawing/2014/main" id="{044480B3-F8F4-344E-9405-9221BAC0B7A4}"/>
                </a:ext>
              </a:extLst>
            </p:cNvPr>
            <p:cNvSpPr txBox="1"/>
            <p:nvPr/>
          </p:nvSpPr>
          <p:spPr>
            <a:xfrm>
              <a:off x="2598903" y="8940786"/>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Liqing</a:t>
              </a:r>
              <a:r>
                <a:rPr lang="en-US" altLang="zh-CN" sz="800" b="1" dirty="0">
                  <a:solidFill>
                    <a:schemeClr val="bg1"/>
                  </a:solidFill>
                </a:rPr>
                <a:t> Ye</a:t>
              </a:r>
            </a:p>
            <a:p>
              <a:pPr marL="0" lvl="0" indent="0" algn="ctr" rtl="0">
                <a:lnSpc>
                  <a:spcPct val="115000"/>
                </a:lnSpc>
                <a:spcBef>
                  <a:spcPts val="0"/>
                </a:spcBef>
                <a:spcAft>
                  <a:spcPts val="0"/>
                </a:spcAft>
                <a:buNone/>
              </a:pPr>
              <a:r>
                <a:rPr lang="en-US" altLang="zh-CN" sz="500" b="0" i="1" dirty="0">
                  <a:solidFill>
                    <a:schemeClr val="bg1"/>
                  </a:solidFill>
                  <a:effectLst/>
                  <a:latin typeface="Arial" panose="020B0604020202020204" pitchFamily="34" charset="0"/>
                </a:rPr>
                <a:t>Guangzhou Institutes of Biomedicine and Health</a:t>
              </a:r>
              <a:endParaRPr lang="en-US" altLang="zh-CN" sz="500" b="1" i="1" dirty="0">
                <a:solidFill>
                  <a:schemeClr val="bg1"/>
                </a:solidFill>
              </a:endParaRPr>
            </a:p>
          </p:txBody>
        </p:sp>
        <p:sp>
          <p:nvSpPr>
            <p:cNvPr id="62" name="Oval 17">
              <a:extLst>
                <a:ext uri="{FF2B5EF4-FFF2-40B4-BE49-F238E27FC236}">
                  <a16:creationId xmlns:a16="http://schemas.microsoft.com/office/drawing/2014/main" id="{338AB078-EC39-024F-85CF-BFE0596891C8}"/>
                </a:ext>
              </a:extLst>
            </p:cNvPr>
            <p:cNvSpPr/>
            <p:nvPr/>
          </p:nvSpPr>
          <p:spPr>
            <a:xfrm>
              <a:off x="2752776" y="816010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图片 62">
              <a:extLst>
                <a:ext uri="{FF2B5EF4-FFF2-40B4-BE49-F238E27FC236}">
                  <a16:creationId xmlns:a16="http://schemas.microsoft.com/office/drawing/2014/main" id="{31655495-E23D-1740-883A-D92C0AFAD39B}"/>
                </a:ext>
              </a:extLst>
            </p:cNvPr>
            <p:cNvPicPr>
              <a:picLocks noChangeAspect="1"/>
            </p:cNvPicPr>
            <p:nvPr/>
          </p:nvPicPr>
          <p:blipFill>
            <a:blip r:embed="rId12"/>
            <a:stretch>
              <a:fillRect/>
            </a:stretch>
          </p:blipFill>
          <p:spPr>
            <a:xfrm>
              <a:off x="2768480" y="8190916"/>
              <a:ext cx="664648" cy="725828"/>
            </a:xfrm>
            <a:prstGeom prst="ellipse">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53" name="Google Shape;143;p25"/>
          <p:cNvSpPr/>
          <p:nvPr/>
        </p:nvSpPr>
        <p:spPr>
          <a:xfrm>
            <a:off x="911104"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453415" y="9250486"/>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55" name="Google Shape;139;p25"/>
          <p:cNvPicPr preferRelativeResize="0">
            <a:picLocks noChangeAspect="1"/>
          </p:cNvPicPr>
          <p:nvPr/>
        </p:nvPicPr>
        <p:blipFill rotWithShape="1">
          <a:blip r:embed="rId3"/>
          <a:srcRect/>
          <a:stretch>
            <a:fillRect/>
          </a:stretch>
        </p:blipFill>
        <p:spPr>
          <a:xfrm>
            <a:off x="281" y="9592332"/>
            <a:ext cx="397269" cy="396000"/>
          </a:xfrm>
          <a:prstGeom prst="ellipse">
            <a:avLst/>
          </a:prstGeom>
          <a:noFill/>
          <a:ln>
            <a:noFill/>
          </a:ln>
        </p:spPr>
      </p:pic>
      <p:grpSp>
        <p:nvGrpSpPr>
          <p:cNvPr id="59" name="组合 27"/>
          <p:cNvGrpSpPr/>
          <p:nvPr/>
        </p:nvGrpSpPr>
        <p:grpSpPr>
          <a:xfrm>
            <a:off x="887870" y="3084446"/>
            <a:ext cx="612000" cy="611505"/>
            <a:chOff x="1568" y="4604"/>
            <a:chExt cx="1134" cy="1134"/>
          </a:xfrm>
        </p:grpSpPr>
        <p:sp>
          <p:nvSpPr>
            <p:cNvPr id="60" name="Rectangle 50"/>
            <p:cNvSpPr>
              <a:spLocks noChangeAspect="1"/>
            </p:cNvSpPr>
            <p:nvPr/>
          </p:nvSpPr>
          <p:spPr>
            <a:xfrm>
              <a:off x="1568" y="4604"/>
              <a:ext cx="1134" cy="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图片 22"/>
            <p:cNvPicPr>
              <a:picLocks noChangeAspect="1"/>
            </p:cNvPicPr>
            <p:nvPr/>
          </p:nvPicPr>
          <p:blipFill>
            <a:blip r:embed="rId4"/>
            <a:stretch>
              <a:fillRect/>
            </a:stretch>
          </p:blipFill>
          <p:spPr>
            <a:xfrm>
              <a:off x="1598" y="4640"/>
              <a:ext cx="1092" cy="1085"/>
            </a:xfrm>
            <a:prstGeom prst="rect">
              <a:avLst/>
            </a:prstGeom>
          </p:spPr>
        </p:pic>
      </p:grpSp>
      <p:sp>
        <p:nvSpPr>
          <p:cNvPr id="11" name="TextBox 9">
            <a:extLst>
              <a:ext uri="{FF2B5EF4-FFF2-40B4-BE49-F238E27FC236}">
                <a16:creationId xmlns:a16="http://schemas.microsoft.com/office/drawing/2014/main" id="{B6DCB945-AA1A-9F7A-0019-FAA205044674}"/>
              </a:ext>
            </a:extLst>
          </p:cNvPr>
          <p:cNvSpPr txBox="1"/>
          <p:nvPr/>
        </p:nvSpPr>
        <p:spPr>
          <a:xfrm>
            <a:off x="61595" y="4033759"/>
            <a:ext cx="3538855" cy="1969770"/>
          </a:xfrm>
          <a:prstGeom prst="rect">
            <a:avLst/>
          </a:prstGeom>
          <a:noFill/>
        </p:spPr>
        <p:txBody>
          <a:bodyPr wrap="square">
            <a:noAutofit/>
          </a:bodyPr>
          <a:lstStyle/>
          <a:p>
            <a:pPr algn="just"/>
            <a:r>
              <a:rPr lang="zh-CN" altLang="en-US" sz="800" b="1" dirty="0">
                <a:solidFill>
                  <a:schemeClr val="lt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800" dirty="0">
                <a:solidFill>
                  <a:schemeClr val="bg1"/>
                </a:solidFill>
                <a:latin typeface="SimHei" pitchFamily="49" charset="-122"/>
                <a:ea typeface="SimHei" pitchFamily="49" charset="-122"/>
              </a:rPr>
              <a:t>：</a:t>
            </a:r>
            <a:endParaRPr lang="en-US" altLang="zh-CN" sz="800" dirty="0">
              <a:solidFill>
                <a:schemeClr val="bg1"/>
              </a:solidFill>
              <a:latin typeface="SimHei" pitchFamily="49" charset="-122"/>
              <a:ea typeface="SimHei" pitchFamily="49" charset="-122"/>
            </a:endParaRPr>
          </a:p>
          <a:p>
            <a:pPr algn="just"/>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是一种动态分子，能够采用多种相互转换的结构来实现其功能作用。对</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结构异质性的新认识强调了这些构象变化在病毒生命周期内调节过程中的重要性。传统的溶液内化学探针在研究细胞内</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结构方面具有不可估量的价值，但受其集合性质的限制，它平均了所有构象的结构信息。为了克服这一限制，我们开发并应用了两种互补策略。</a:t>
            </a:r>
            <a:r>
              <a:rPr lang="en-US" altLang="zh-CN" sz="800" dirty="0">
                <a:solidFill>
                  <a:schemeClr val="bg1"/>
                </a:solidFill>
                <a:latin typeface="SimHei" pitchFamily="49" charset="-122"/>
                <a:ea typeface="SimHei" pitchFamily="49" charset="-122"/>
              </a:rPr>
              <a:t>FARS-seq</a:t>
            </a:r>
            <a:r>
              <a:rPr lang="zh-CN" altLang="en-US" sz="800" dirty="0">
                <a:solidFill>
                  <a:schemeClr val="bg1"/>
                </a:solidFill>
                <a:latin typeface="SimHei" pitchFamily="49" charset="-122"/>
                <a:ea typeface="SimHei" pitchFamily="49" charset="-122"/>
              </a:rPr>
              <a:t>将</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构象的物理分离与高通量功能分析相结合，揭示了</a:t>
            </a:r>
            <a:r>
              <a:rPr lang="en-US" altLang="zh-CN" sz="800" dirty="0">
                <a:solidFill>
                  <a:schemeClr val="bg1"/>
                </a:solidFill>
                <a:latin typeface="SimHei" pitchFamily="49" charset="-122"/>
                <a:ea typeface="SimHei" pitchFamily="49" charset="-122"/>
              </a:rPr>
              <a:t> HIV-1 5‘</a:t>
            </a:r>
            <a:r>
              <a:rPr lang="zh-CN" altLang="en-US" sz="800" dirty="0">
                <a:solidFill>
                  <a:schemeClr val="bg1"/>
                </a:solidFill>
                <a:latin typeface="SimHei" pitchFamily="49" charset="-122"/>
                <a:ea typeface="SimHei" pitchFamily="49" charset="-122"/>
              </a:rPr>
              <a:t>非翻译区（</a:t>
            </a:r>
            <a:r>
              <a:rPr lang="en-US" altLang="zh-CN" sz="800" dirty="0">
                <a:solidFill>
                  <a:schemeClr val="bg1"/>
                </a:solidFill>
                <a:latin typeface="SimHei" pitchFamily="49" charset="-122"/>
                <a:ea typeface="SimHei" pitchFamily="49" charset="-122"/>
              </a:rPr>
              <a:t>UTR</a:t>
            </a:r>
            <a:r>
              <a:rPr lang="zh-CN" altLang="en-US" sz="800" dirty="0">
                <a:solidFill>
                  <a:schemeClr val="bg1"/>
                </a:solidFill>
                <a:latin typeface="SimHei" pitchFamily="49" charset="-122"/>
                <a:ea typeface="SimHei" pitchFamily="49" charset="-122"/>
              </a:rPr>
              <a:t>）中影响二聚化和</a:t>
            </a:r>
            <a:r>
              <a:rPr lang="en-US" altLang="zh-CN" sz="800" dirty="0">
                <a:solidFill>
                  <a:schemeClr val="bg1"/>
                </a:solidFill>
                <a:latin typeface="SimHei" pitchFamily="49" charset="-122"/>
                <a:ea typeface="SimHei" pitchFamily="49" charset="-122"/>
              </a:rPr>
              <a:t>Pr55Gag</a:t>
            </a:r>
            <a:r>
              <a:rPr lang="zh-CN" altLang="en-US" sz="800" dirty="0">
                <a:solidFill>
                  <a:schemeClr val="bg1"/>
                </a:solidFill>
                <a:latin typeface="SimHei" pitchFamily="49" charset="-122"/>
                <a:ea typeface="SimHei" pitchFamily="49" charset="-122"/>
              </a:rPr>
              <a:t>结合的关键基序。与此同时，</a:t>
            </a:r>
            <a:r>
              <a:rPr lang="en-US" altLang="zh-CN" sz="800" dirty="0">
                <a:solidFill>
                  <a:schemeClr val="bg1"/>
                </a:solidFill>
                <a:latin typeface="SimHei" pitchFamily="49" charset="-122"/>
                <a:ea typeface="SimHei" pitchFamily="49" charset="-122"/>
              </a:rPr>
              <a:t>Nano-DMS-</a:t>
            </a:r>
            <a:r>
              <a:rPr lang="en-US" altLang="zh-CN" sz="800" dirty="0" err="1">
                <a:solidFill>
                  <a:schemeClr val="bg1"/>
                </a:solidFill>
                <a:latin typeface="SimHei" pitchFamily="49" charset="-122"/>
                <a:ea typeface="SimHei" pitchFamily="49" charset="-122"/>
              </a:rPr>
              <a:t>MaP</a:t>
            </a:r>
            <a:r>
              <a:rPr lang="en-US" altLang="zh-CN" sz="800" dirty="0">
                <a:solidFill>
                  <a:schemeClr val="bg1"/>
                </a:solidFill>
                <a:latin typeface="SimHei" pitchFamily="49" charset="-122"/>
                <a:ea typeface="SimHei" pitchFamily="49" charset="-122"/>
              </a:rPr>
              <a:t> </a:t>
            </a:r>
            <a:r>
              <a:rPr lang="zh-CN" altLang="en-US" sz="800" dirty="0">
                <a:solidFill>
                  <a:schemeClr val="bg1"/>
                </a:solidFill>
                <a:latin typeface="SimHei" pitchFamily="49" charset="-122"/>
                <a:ea typeface="SimHei" pitchFamily="49" charset="-122"/>
              </a:rPr>
              <a:t>利用长读测序技术提供同种异构体解析的结构见解，识别未剪接和剪接的</a:t>
            </a:r>
            <a:r>
              <a:rPr lang="en-US" altLang="zh-CN" sz="800" dirty="0">
                <a:solidFill>
                  <a:schemeClr val="bg1"/>
                </a:solidFill>
                <a:latin typeface="SimHei" pitchFamily="49" charset="-122"/>
                <a:ea typeface="SimHei" pitchFamily="49" charset="-122"/>
              </a:rPr>
              <a:t>HIV-1 RNAs </a:t>
            </a:r>
            <a:r>
              <a:rPr lang="zh-CN" altLang="en-US" sz="800" dirty="0">
                <a:solidFill>
                  <a:schemeClr val="bg1"/>
                </a:solidFill>
                <a:latin typeface="SimHei" pitchFamily="49" charset="-122"/>
                <a:ea typeface="SimHei" pitchFamily="49" charset="-122"/>
              </a:rPr>
              <a:t>在包装部位的明显结构差异。这些差异可能解释了为什么会有选择性地将未剪接的</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包装成病毒颗粒。</a:t>
            </a:r>
            <a:r>
              <a:rPr lang="en-US" altLang="zh-CN" sz="800" dirty="0">
                <a:solidFill>
                  <a:schemeClr val="bg1"/>
                </a:solidFill>
                <a:latin typeface="SimHei" pitchFamily="49" charset="-122"/>
                <a:ea typeface="SimHei" pitchFamily="49" charset="-122"/>
              </a:rPr>
              <a:t>FARS-seq</a:t>
            </a:r>
            <a:r>
              <a:rPr lang="zh-CN" altLang="en-US" sz="800" dirty="0">
                <a:solidFill>
                  <a:schemeClr val="bg1"/>
                </a:solidFill>
                <a:latin typeface="SimHei" pitchFamily="49" charset="-122"/>
                <a:ea typeface="SimHei" pitchFamily="49" charset="-122"/>
              </a:rPr>
              <a:t>和</a:t>
            </a:r>
            <a:r>
              <a:rPr lang="en-US" altLang="zh-CN" sz="800" dirty="0">
                <a:solidFill>
                  <a:schemeClr val="bg1"/>
                </a:solidFill>
                <a:latin typeface="SimHei" pitchFamily="49" charset="-122"/>
                <a:ea typeface="SimHei" pitchFamily="49" charset="-122"/>
              </a:rPr>
              <a:t>Nano-DMS-</a:t>
            </a:r>
            <a:r>
              <a:rPr lang="en-US" altLang="zh-CN" sz="800" dirty="0" err="1">
                <a:solidFill>
                  <a:schemeClr val="bg1"/>
                </a:solidFill>
                <a:latin typeface="SimHei" pitchFamily="49" charset="-122"/>
                <a:ea typeface="SimHei" pitchFamily="49" charset="-122"/>
              </a:rPr>
              <a:t>MaP</a:t>
            </a:r>
            <a:r>
              <a:rPr lang="zh-CN" altLang="en-US" sz="800" dirty="0">
                <a:solidFill>
                  <a:schemeClr val="bg1"/>
                </a:solidFill>
                <a:latin typeface="SimHei" pitchFamily="49" charset="-122"/>
                <a:ea typeface="SimHei" pitchFamily="49" charset="-122"/>
              </a:rPr>
              <a:t>共同为阐明</a:t>
            </a:r>
            <a:r>
              <a:rPr lang="en-US" altLang="zh-CN" sz="800" dirty="0">
                <a:solidFill>
                  <a:schemeClr val="bg1"/>
                </a:solidFill>
                <a:latin typeface="SimHei" pitchFamily="49" charset="-122"/>
                <a:ea typeface="SimHei" pitchFamily="49" charset="-122"/>
              </a:rPr>
              <a:t>RNA</a:t>
            </a:r>
            <a:r>
              <a:rPr lang="zh-CN" altLang="en-US" sz="800" dirty="0">
                <a:solidFill>
                  <a:schemeClr val="bg1"/>
                </a:solidFill>
                <a:latin typeface="SimHei" pitchFamily="49" charset="-122"/>
                <a:ea typeface="SimHei" pitchFamily="49" charset="-122"/>
              </a:rPr>
              <a:t>结构异质性在病毒基因组调控中的作用提供了新的途径。</a:t>
            </a:r>
          </a:p>
        </p:txBody>
      </p:sp>
      <p:sp>
        <p:nvSpPr>
          <p:cNvPr id="28" name="Google Shape;142;p25">
            <a:extLst>
              <a:ext uri="{FF2B5EF4-FFF2-40B4-BE49-F238E27FC236}">
                <a16:creationId xmlns:a16="http://schemas.microsoft.com/office/drawing/2014/main" id="{05170CBD-8120-C674-2D9C-5A5D8CF6AE00}"/>
              </a:ext>
            </a:extLst>
          </p:cNvPr>
          <p:cNvSpPr/>
          <p:nvPr/>
        </p:nvSpPr>
        <p:spPr>
          <a:xfrm>
            <a:off x="1147684" y="3508865"/>
            <a:ext cx="2452766" cy="593725"/>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algn="r"/>
            <a:r>
              <a:rPr lang="en-US" altLang="zh-CN"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Redmond Smyth</a:t>
            </a:r>
            <a:endParaRPr lang="en-US"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a:p>
            <a:pPr algn="r"/>
            <a:r>
              <a:rPr lang="en-US" sz="1200" b="1" dirty="0" err="1">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rPr>
              <a:t>CNRS分子与细胞生物学研究所</a:t>
            </a:r>
            <a:endParaRPr lang="en-US" sz="1200" b="1" dirty="0">
              <a:solidFill>
                <a:schemeClr val="lt1"/>
              </a:solidFill>
              <a:effectLst>
                <a:outerShdw blurRad="373812" dist="38100" algn="l" rotWithShape="0">
                  <a:prstClr val="black"/>
                </a:outerShdw>
              </a:effectLst>
              <a:latin typeface="Calibri" panose="020F0502020204030204" pitchFamily="34" charset="0"/>
              <a:cs typeface="Calibri" panose="020F0502020204030204" pitchFamily="34" charset="0"/>
            </a:endParaRPr>
          </a:p>
        </p:txBody>
      </p:sp>
      <p:sp>
        <p:nvSpPr>
          <p:cNvPr id="2" name="Google Shape;133;p25">
            <a:extLst>
              <a:ext uri="{FF2B5EF4-FFF2-40B4-BE49-F238E27FC236}">
                <a16:creationId xmlns:a16="http://schemas.microsoft.com/office/drawing/2014/main" id="{56E58B6C-44C7-920E-DDCC-7494D699A594}"/>
              </a:ext>
            </a:extLst>
          </p:cNvPr>
          <p:cNvSpPr/>
          <p:nvPr/>
        </p:nvSpPr>
        <p:spPr>
          <a:xfrm>
            <a:off x="-93516" y="988921"/>
            <a:ext cx="3787482" cy="355217"/>
          </a:xfrm>
          <a:prstGeom prst="rect">
            <a:avLst/>
          </a:prstGeom>
          <a:noFill/>
          <a:ln>
            <a:noFill/>
          </a:ln>
        </p:spPr>
        <p:txBody>
          <a:bodyPr spcFirstLastPara="1" wrap="square" lIns="86550" tIns="43250" rIns="86550" bIns="43250" anchor="ctr" anchorCtr="0">
            <a:noAutofit/>
          </a:bodyPr>
          <a:lstStyle/>
          <a:p>
            <a:pPr algn="ct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探讨</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结构异质性在病毒</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中的作用</a:t>
            </a:r>
            <a:endParaRPr lang="zh-CN"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pic>
        <p:nvPicPr>
          <p:cNvPr id="74" name="图片 73">
            <a:extLst>
              <a:ext uri="{FF2B5EF4-FFF2-40B4-BE49-F238E27FC236}">
                <a16:creationId xmlns:a16="http://schemas.microsoft.com/office/drawing/2014/main" id="{5BA3DDD5-8DC2-D94F-8868-C569BC0B97AA}"/>
              </a:ext>
            </a:extLst>
          </p:cNvPr>
          <p:cNvPicPr>
            <a:picLocks noChangeAspect="1"/>
          </p:cNvPicPr>
          <p:nvPr/>
        </p:nvPicPr>
        <p:blipFill>
          <a:blip r:embed="rId5"/>
          <a:stretch>
            <a:fillRect/>
          </a:stretch>
        </p:blipFill>
        <p:spPr>
          <a:xfrm>
            <a:off x="171386" y="3083951"/>
            <a:ext cx="612000" cy="612000"/>
          </a:xfrm>
          <a:prstGeom prst="rect">
            <a:avLst/>
          </a:prstGeom>
        </p:spPr>
      </p:pic>
      <p:pic>
        <p:nvPicPr>
          <p:cNvPr id="75" name="图片 74" descr="WechatIMG46">
            <a:extLst>
              <a:ext uri="{FF2B5EF4-FFF2-40B4-BE49-F238E27FC236}">
                <a16:creationId xmlns:a16="http://schemas.microsoft.com/office/drawing/2014/main" id="{6C2F0F14-1D64-6F42-8B2D-555CB44D6D09}"/>
              </a:ext>
            </a:extLst>
          </p:cNvPr>
          <p:cNvPicPr>
            <a:picLocks noChangeAspect="1"/>
          </p:cNvPicPr>
          <p:nvPr/>
        </p:nvPicPr>
        <p:blipFill>
          <a:blip r:embed="rId6"/>
          <a:stretch>
            <a:fillRect/>
          </a:stretch>
        </p:blipFill>
        <p:spPr>
          <a:xfrm>
            <a:off x="342402" y="3359172"/>
            <a:ext cx="249555" cy="71755"/>
          </a:xfrm>
          <a:prstGeom prst="rect">
            <a:avLst/>
          </a:prstGeom>
        </p:spPr>
      </p:pic>
      <p:sp>
        <p:nvSpPr>
          <p:cNvPr id="76" name="Google Shape;138;p25">
            <a:extLst>
              <a:ext uri="{FF2B5EF4-FFF2-40B4-BE49-F238E27FC236}">
                <a16:creationId xmlns:a16="http://schemas.microsoft.com/office/drawing/2014/main" id="{B2DA37E2-99D8-E146-8BD3-1558BDEA6681}"/>
              </a:ext>
            </a:extLst>
          </p:cNvPr>
          <p:cNvSpPr txBox="1"/>
          <p:nvPr/>
        </p:nvSpPr>
        <p:spPr>
          <a:xfrm>
            <a:off x="78252" y="1362352"/>
            <a:ext cx="2140488" cy="1564672"/>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 meeting link: </a:t>
            </a:r>
            <a:r>
              <a:rPr lang="en-US" altLang="zh-CN" sz="800" b="1" dirty="0">
                <a:solidFill>
                  <a:schemeClr val="bg1"/>
                </a:solidFill>
                <a:effectLst/>
                <a:latin typeface="Calibri" panose="020F0502020204030204" pitchFamily="34" charset="0"/>
                <a:cs typeface="Calibri" panose="020F0502020204030204" pitchFamily="34" charset="0"/>
              </a:rPr>
              <a:t>https://us06web.zoom.us/j/83371159253?pwd=vKbGPpYr7OmbKhIPhLDzTmSWqwrCUm.1</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Bilibili</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https://</a:t>
            </a:r>
            <a:r>
              <a:rPr lang="en-US" altLang="zh-CN" sz="800" b="1" dirty="0" err="1">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live.bilibili.com</a:t>
            </a: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/26427894</a:t>
            </a:r>
            <a:endPar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Zoom</a:t>
            </a:r>
            <a:r>
              <a:rPr lang="zh-CN" altLang="en-US"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 </a:t>
            </a:r>
            <a:r>
              <a:rPr lang="en-GB"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rPr>
              <a:t>ID: 833 7115 9253</a:t>
            </a:r>
            <a:endParaRPr lang="en-GB"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en-GB" altLang="zh-CN" sz="800" b="1" dirty="0">
                <a:solidFill>
                  <a:schemeClr val="bg1"/>
                </a:solidFill>
                <a:latin typeface="Calibri" panose="020F0502020204030204" pitchFamily="34" charset="0"/>
                <a:cs typeface="Calibri" panose="020F0502020204030204" pitchFamily="34" charset="0"/>
              </a:rPr>
              <a:t>Passcode: 123456</a:t>
            </a:r>
            <a:endParaRPr lang="en-US" altLang="zh-CN" sz="800" b="1" dirty="0">
              <a:solidFill>
                <a:schemeClr val="bg1"/>
              </a:solidFill>
              <a:latin typeface="Calibri" panose="020F0502020204030204" pitchFamily="34" charset="0"/>
              <a:ea typeface="Calibri" panose="020F0502020204030204"/>
              <a:cs typeface="Calibri" panose="020F0502020204030204" pitchFamily="34" charset="0"/>
              <a:sym typeface="Calibri" panose="020F0502020204030204"/>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(China):   </a:t>
            </a:r>
            <a:r>
              <a:rPr lang="zh-CN" altLang="zh-CN" sz="800" b="1" dirty="0">
                <a:solidFill>
                  <a:schemeClr val="bg1"/>
                </a:solidFill>
                <a:latin typeface="Calibri" panose="020F0502020204030204" pitchFamily="34" charset="0"/>
                <a:cs typeface="Calibri" panose="020F0502020204030204" pitchFamily="34" charset="0"/>
              </a:rPr>
              <a:t>202</a:t>
            </a:r>
            <a:r>
              <a:rPr lang="en-US" altLang="zh-CN" sz="800" b="1" dirty="0">
                <a:solidFill>
                  <a:schemeClr val="bg1"/>
                </a:solidFill>
                <a:latin typeface="Calibri" panose="020F0502020204030204" pitchFamily="34" charset="0"/>
                <a:cs typeface="Calibri" panose="020F0502020204030204" pitchFamily="34" charset="0"/>
              </a:rPr>
              <a:t>4-11-6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20</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US" altLang="zh-CN" sz="800" b="1" dirty="0">
              <a:solidFill>
                <a:schemeClr val="bg1"/>
              </a:solidFill>
              <a:latin typeface="Calibri" panose="020F0502020204030204" pitchFamily="34" charset="0"/>
              <a:cs typeface="Calibri" panose="020F0502020204030204" pitchFamily="34" charset="0"/>
            </a:endParaRPr>
          </a:p>
          <a:p>
            <a:pPr>
              <a:lnSpc>
                <a:spcPct val="150000"/>
              </a:lnSpc>
            </a:pPr>
            <a:r>
              <a:rPr lang="zh-CN" altLang="zh-CN" sz="800" b="1" dirty="0">
                <a:solidFill>
                  <a:schemeClr val="bg1"/>
                </a:solidFill>
                <a:latin typeface="Calibri" panose="020F0502020204030204" pitchFamily="34" charset="0"/>
                <a:cs typeface="Calibri" panose="020F0502020204030204" pitchFamily="34" charset="0"/>
              </a:rPr>
              <a:t>Time</a:t>
            </a:r>
            <a:r>
              <a:rPr lang="en-US" altLang="zh-CN" sz="800" b="1" dirty="0">
                <a:solidFill>
                  <a:schemeClr val="bg1"/>
                </a:solidFill>
                <a:latin typeface="Calibri" panose="020F0502020204030204" pitchFamily="34" charset="0"/>
                <a:cs typeface="Calibri" panose="020F0502020204030204" pitchFamily="34" charset="0"/>
              </a:rPr>
              <a:t> (CET):      </a:t>
            </a:r>
            <a:r>
              <a:rPr lang="zh-CN" altLang="en-US" sz="800" b="1" dirty="0">
                <a:solidFill>
                  <a:schemeClr val="bg1"/>
                </a:solidFill>
                <a:latin typeface="Calibri" panose="020F0502020204030204" pitchFamily="34" charset="0"/>
                <a:cs typeface="Calibri" panose="020F0502020204030204" pitchFamily="34" charset="0"/>
              </a:rPr>
              <a:t> </a:t>
            </a:r>
            <a:r>
              <a:rPr lang="zh-CN" altLang="zh-CN" sz="800" b="1" dirty="0">
                <a:solidFill>
                  <a:schemeClr val="bg1"/>
                </a:solidFill>
                <a:latin typeface="Calibri" panose="020F0502020204030204" pitchFamily="34" charset="0"/>
                <a:cs typeface="Calibri" panose="020F0502020204030204" pitchFamily="34" charset="0"/>
              </a:rPr>
              <a:t>202</a:t>
            </a:r>
            <a:r>
              <a:rPr lang="en-GB" altLang="zh-CN" sz="800" b="1" dirty="0">
                <a:solidFill>
                  <a:schemeClr val="bg1"/>
                </a:solidFill>
                <a:latin typeface="Calibri" panose="020F0502020204030204" pitchFamily="34" charset="0"/>
                <a:cs typeface="Calibri" panose="020F0502020204030204" pitchFamily="34" charset="0"/>
              </a:rPr>
              <a:t>4</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11-6</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13</a:t>
            </a:r>
            <a:r>
              <a:rPr lang="zh-CN" altLang="zh-CN" sz="800" b="1" dirty="0">
                <a:solidFill>
                  <a:schemeClr val="bg1"/>
                </a:solidFill>
                <a:latin typeface="Calibri" panose="020F0502020204030204" pitchFamily="34" charset="0"/>
                <a:cs typeface="Calibri" panose="020F0502020204030204" pitchFamily="34" charset="0"/>
              </a:rPr>
              <a:t>:</a:t>
            </a:r>
            <a:r>
              <a:rPr lang="en-US" altLang="zh-CN" sz="800" b="1" dirty="0">
                <a:solidFill>
                  <a:schemeClr val="bg1"/>
                </a:solidFill>
                <a:latin typeface="Calibri" panose="020F0502020204030204" pitchFamily="34" charset="0"/>
                <a:cs typeface="Calibri" panose="020F0502020204030204" pitchFamily="34" charset="0"/>
              </a:rPr>
              <a:t>00</a:t>
            </a:r>
            <a:r>
              <a:rPr lang="zh-CN" altLang="en-US" sz="800" b="1" dirty="0">
                <a:solidFill>
                  <a:schemeClr val="bg1"/>
                </a:solidFill>
                <a:latin typeface="Calibri" panose="020F0502020204030204" pitchFamily="34" charset="0"/>
                <a:cs typeface="Calibri" panose="020F0502020204030204" pitchFamily="34" charset="0"/>
              </a:rPr>
              <a:t> </a:t>
            </a:r>
            <a:r>
              <a:rPr lang="en-US" altLang="zh-CN" sz="800" b="1" dirty="0">
                <a:solidFill>
                  <a:schemeClr val="bg1"/>
                </a:solidFill>
                <a:latin typeface="Calibri" panose="020F0502020204030204" pitchFamily="34" charset="0"/>
                <a:cs typeface="Calibri" panose="020F0502020204030204" pitchFamily="34" charset="0"/>
              </a:rPr>
              <a:t>PM</a:t>
            </a:r>
            <a:r>
              <a:rPr lang="zh-CN" altLang="zh-CN" sz="800" b="1" dirty="0">
                <a:solidFill>
                  <a:schemeClr val="bg1"/>
                </a:solidFill>
                <a:latin typeface="Calibri" panose="020F0502020204030204" pitchFamily="34" charset="0"/>
                <a:cs typeface="Calibri" panose="020F0502020204030204" pitchFamily="34" charset="0"/>
              </a:rPr>
              <a:t> </a:t>
            </a:r>
            <a:endParaRPr lang="en-GB" altLang="zh-CN" sz="800" b="1" dirty="0">
              <a:solidFill>
                <a:schemeClr val="bg1"/>
              </a:solidFill>
              <a:latin typeface="Calibri" panose="020F0502020204030204" pitchFamily="34" charset="0"/>
              <a:cs typeface="Calibri" panose="020F0502020204030204" pitchFamily="34" charset="0"/>
            </a:endParaRPr>
          </a:p>
        </p:txBody>
      </p:sp>
      <p:pic>
        <p:nvPicPr>
          <p:cNvPr id="77" name="图片 76">
            <a:extLst>
              <a:ext uri="{FF2B5EF4-FFF2-40B4-BE49-F238E27FC236}">
                <a16:creationId xmlns:a16="http://schemas.microsoft.com/office/drawing/2014/main" id="{9CA237C4-1800-7C48-AB2D-005746F0710D}"/>
              </a:ext>
            </a:extLst>
          </p:cNvPr>
          <p:cNvPicPr>
            <a:picLocks noChangeAspect="1"/>
          </p:cNvPicPr>
          <p:nvPr/>
        </p:nvPicPr>
        <p:blipFill>
          <a:blip r:embed="rId7"/>
          <a:stretch>
            <a:fillRect/>
          </a:stretch>
        </p:blipFill>
        <p:spPr>
          <a:xfrm>
            <a:off x="1541232" y="1349847"/>
            <a:ext cx="2070309" cy="2070309"/>
          </a:xfrm>
          <a:prstGeom prst="rect">
            <a:avLst/>
          </a:prstGeom>
        </p:spPr>
      </p:pic>
      <p:grpSp>
        <p:nvGrpSpPr>
          <p:cNvPr id="78" name="组合 77">
            <a:extLst>
              <a:ext uri="{FF2B5EF4-FFF2-40B4-BE49-F238E27FC236}">
                <a16:creationId xmlns:a16="http://schemas.microsoft.com/office/drawing/2014/main" id="{B9AF728F-D731-2B40-8C5B-C12785BE7AB7}"/>
              </a:ext>
            </a:extLst>
          </p:cNvPr>
          <p:cNvGrpSpPr/>
          <p:nvPr/>
        </p:nvGrpSpPr>
        <p:grpSpPr>
          <a:xfrm>
            <a:off x="-40414" y="6824861"/>
            <a:ext cx="3674917" cy="2619109"/>
            <a:chOff x="-40414" y="6824861"/>
            <a:chExt cx="3674917" cy="2619109"/>
          </a:xfrm>
        </p:grpSpPr>
        <p:sp>
          <p:nvSpPr>
            <p:cNvPr id="79" name="Oval 17">
              <a:extLst>
                <a:ext uri="{FF2B5EF4-FFF2-40B4-BE49-F238E27FC236}">
                  <a16:creationId xmlns:a16="http://schemas.microsoft.com/office/drawing/2014/main" id="{125AC784-C341-824F-A7E5-7BD046037C71}"/>
                </a:ext>
              </a:extLst>
            </p:cNvPr>
            <p:cNvSpPr/>
            <p:nvPr/>
          </p:nvSpPr>
          <p:spPr>
            <a:xfrm>
              <a:off x="1015778" y="816012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157;p25">
              <a:extLst>
                <a:ext uri="{FF2B5EF4-FFF2-40B4-BE49-F238E27FC236}">
                  <a16:creationId xmlns:a16="http://schemas.microsoft.com/office/drawing/2014/main" id="{803A900D-EB6D-2D41-92BC-51015B6F8646}"/>
                </a:ext>
              </a:extLst>
            </p:cNvPr>
            <p:cNvSpPr txBox="1"/>
            <p:nvPr/>
          </p:nvSpPr>
          <p:spPr>
            <a:xfrm>
              <a:off x="1198141" y="7632924"/>
              <a:ext cx="1357500"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a:t>
              </a:r>
              <a:r>
                <a:rPr lang="zh-CN" altLang="en-US" sz="800" b="1" dirty="0">
                  <a:solidFill>
                    <a:schemeClr val="bg1"/>
                  </a:solidFill>
                </a:rPr>
                <a:t>：</a:t>
              </a:r>
              <a:r>
                <a:rPr lang="en-US" altLang="zh-CN" sz="800" b="1" dirty="0" err="1">
                  <a:solidFill>
                    <a:schemeClr val="bg1"/>
                  </a:solidFill>
                </a:rPr>
                <a:t>Zhichao</a:t>
              </a:r>
              <a:r>
                <a:rPr lang="en-US" altLang="zh-CN" sz="800" b="1" dirty="0">
                  <a:solidFill>
                    <a:schemeClr val="bg1"/>
                  </a:solidFill>
                </a:rPr>
                <a:t> Miao</a:t>
              </a:r>
              <a:endParaRPr lang="zh-CN" altLang="en-US" sz="800"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rPr>
                <a:t>Guangzhou Laboratory</a:t>
              </a:r>
            </a:p>
            <a:p>
              <a:pPr marL="0" lvl="0" indent="0" algn="ctr" rtl="0">
                <a:lnSpc>
                  <a:spcPct val="115000"/>
                </a:lnSpc>
                <a:spcBef>
                  <a:spcPts val="0"/>
                </a:spcBef>
                <a:spcAft>
                  <a:spcPts val="0"/>
                </a:spcAft>
                <a:buNone/>
              </a:pPr>
              <a:r>
                <a:rPr lang="en-US" altLang="zh-CN" sz="500" i="1" dirty="0">
                  <a:solidFill>
                    <a:schemeClr val="bg1"/>
                  </a:solidFill>
                </a:rPr>
                <a:t>Guangzhou Medical University</a:t>
              </a:r>
              <a:endParaRPr lang="zh-CN" altLang="en-US" sz="500" i="1" dirty="0">
                <a:solidFill>
                  <a:schemeClr val="bg1"/>
                </a:solidFill>
              </a:endParaRPr>
            </a:p>
          </p:txBody>
        </p:sp>
        <p:grpSp>
          <p:nvGrpSpPr>
            <p:cNvPr id="81" name="Group 4">
              <a:extLst>
                <a:ext uri="{FF2B5EF4-FFF2-40B4-BE49-F238E27FC236}">
                  <a16:creationId xmlns:a16="http://schemas.microsoft.com/office/drawing/2014/main" id="{A7F159C5-E358-864C-B602-AB02D9A1D206}"/>
                </a:ext>
              </a:extLst>
            </p:cNvPr>
            <p:cNvGrpSpPr/>
            <p:nvPr/>
          </p:nvGrpSpPr>
          <p:grpSpPr>
            <a:xfrm>
              <a:off x="-40414" y="8936753"/>
              <a:ext cx="2816368" cy="428737"/>
              <a:chOff x="898473" y="8340179"/>
              <a:chExt cx="2816368" cy="428737"/>
            </a:xfrm>
          </p:grpSpPr>
          <p:sp>
            <p:nvSpPr>
              <p:cNvPr id="94" name="Google Shape;159;p25">
                <a:extLst>
                  <a:ext uri="{FF2B5EF4-FFF2-40B4-BE49-F238E27FC236}">
                    <a16:creationId xmlns:a16="http://schemas.microsoft.com/office/drawing/2014/main" id="{1868A668-D85E-EC47-B3AB-2103A0F426E0}"/>
                  </a:ext>
                </a:extLst>
              </p:cNvPr>
              <p:cNvSpPr txBox="1"/>
              <p:nvPr/>
            </p:nvSpPr>
            <p:spPr>
              <a:xfrm>
                <a:off x="898473" y="834017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en-US"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lang="en-US" sz="900" i="1" dirty="0">
                  <a:solidFill>
                    <a:schemeClr val="bg1"/>
                  </a:solidFill>
                </a:endParaRPr>
              </a:p>
            </p:txBody>
          </p:sp>
          <p:sp>
            <p:nvSpPr>
              <p:cNvPr id="95" name="Google Shape;160;p25">
                <a:extLst>
                  <a:ext uri="{FF2B5EF4-FFF2-40B4-BE49-F238E27FC236}">
                    <a16:creationId xmlns:a16="http://schemas.microsoft.com/office/drawing/2014/main" id="{E9AB354D-7813-A049-84DB-70C88B5EE327}"/>
                  </a:ext>
                </a:extLst>
              </p:cNvPr>
              <p:cNvSpPr txBox="1"/>
              <p:nvPr/>
            </p:nvSpPr>
            <p:spPr>
              <a:xfrm>
                <a:off x="1795037" y="834923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a:t>
                </a:r>
                <a:r>
                  <a:rPr lang="en-US" sz="500" i="1" dirty="0" err="1">
                    <a:solidFill>
                      <a:schemeClr val="bg1"/>
                    </a:solidFill>
                  </a:rPr>
                  <a:t>Yat-sen</a:t>
                </a:r>
                <a:r>
                  <a:rPr lang="en-US" sz="500" i="1" dirty="0">
                    <a:solidFill>
                      <a:schemeClr val="bg1"/>
                    </a:solidFill>
                  </a:rPr>
                  <a:t> University</a:t>
                </a:r>
                <a:endParaRPr sz="500" i="1" dirty="0">
                  <a:solidFill>
                    <a:schemeClr val="bg1"/>
                  </a:solidFill>
                </a:endParaRPr>
              </a:p>
            </p:txBody>
          </p:sp>
          <p:sp>
            <p:nvSpPr>
              <p:cNvPr id="96" name="Google Shape;160;p25">
                <a:extLst>
                  <a:ext uri="{FF2B5EF4-FFF2-40B4-BE49-F238E27FC236}">
                    <a16:creationId xmlns:a16="http://schemas.microsoft.com/office/drawing/2014/main" id="{44A4AA9A-71B8-5349-91D9-97777F5A7F17}"/>
                  </a:ext>
                </a:extLst>
              </p:cNvPr>
              <p:cNvSpPr txBox="1"/>
              <p:nvPr/>
            </p:nvSpPr>
            <p:spPr>
              <a:xfrm>
                <a:off x="2679241" y="8354217"/>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Jinkai</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grpSp>
          <p:nvGrpSpPr>
            <p:cNvPr id="82" name="Group 16">
              <a:extLst>
                <a:ext uri="{FF2B5EF4-FFF2-40B4-BE49-F238E27FC236}">
                  <a16:creationId xmlns:a16="http://schemas.microsoft.com/office/drawing/2014/main" id="{5915AE81-2B0D-2C4A-97A1-30681B5B980D}"/>
                </a:ext>
              </a:extLst>
            </p:cNvPr>
            <p:cNvGrpSpPr/>
            <p:nvPr/>
          </p:nvGrpSpPr>
          <p:grpSpPr>
            <a:xfrm>
              <a:off x="1919751" y="8158791"/>
              <a:ext cx="684000" cy="792000"/>
              <a:chOff x="5913033" y="3871168"/>
              <a:chExt cx="684000" cy="792000"/>
            </a:xfrm>
          </p:grpSpPr>
          <p:sp>
            <p:nvSpPr>
              <p:cNvPr id="92" name="Oval 17">
                <a:extLst>
                  <a:ext uri="{FF2B5EF4-FFF2-40B4-BE49-F238E27FC236}">
                    <a16:creationId xmlns:a16="http://schemas.microsoft.com/office/drawing/2014/main" id="{A10460C5-2340-9B4B-A06C-D8846837D891}"/>
                  </a:ext>
                </a:extLst>
              </p:cNvPr>
              <p:cNvSpPr/>
              <p:nvPr/>
            </p:nvSpPr>
            <p:spPr>
              <a:xfrm>
                <a:off x="5913033" y="3871168"/>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18" descr="A person wearing glasses&#10;&#10;Description automatically generated with medium confidence">
                <a:extLst>
                  <a:ext uri="{FF2B5EF4-FFF2-40B4-BE49-F238E27FC236}">
                    <a16:creationId xmlns:a16="http://schemas.microsoft.com/office/drawing/2014/main" id="{9B6C8A00-6465-DD44-A663-DA271452ACBA}"/>
                  </a:ext>
                </a:extLst>
              </p:cNvPr>
              <p:cNvPicPr>
                <a:picLocks noChangeAspect="1"/>
              </p:cNvPicPr>
              <p:nvPr/>
            </p:nvPicPr>
            <p:blipFill>
              <a:blip r:embed="rId8"/>
              <a:srcRect r="96"/>
              <a:stretch>
                <a:fillRect/>
              </a:stretch>
            </p:blipFill>
            <p:spPr>
              <a:xfrm>
                <a:off x="5963094" y="3907168"/>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pic>
          <p:nvPicPr>
            <p:cNvPr id="83" name="Picture 40" descr="A person wearing glasses and a suit&#10;&#10;Description automatically generated with medium confidence">
              <a:extLst>
                <a:ext uri="{FF2B5EF4-FFF2-40B4-BE49-F238E27FC236}">
                  <a16:creationId xmlns:a16="http://schemas.microsoft.com/office/drawing/2014/main" id="{C734D7A0-6C24-344B-A5BD-3E0B7175E9CE}"/>
                </a:ext>
              </a:extLst>
            </p:cNvPr>
            <p:cNvPicPr>
              <a:picLocks noChangeAspect="1"/>
            </p:cNvPicPr>
            <p:nvPr/>
          </p:nvPicPr>
          <p:blipFill>
            <a:blip r:embed="rId9"/>
            <a:srcRect/>
            <a:stretch>
              <a:fillRect/>
            </a:stretch>
          </p:blipFill>
          <p:spPr>
            <a:xfrm>
              <a:off x="1089710" y="8194791"/>
              <a:ext cx="580144" cy="720000"/>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nvGrpSpPr>
            <p:cNvPr id="84" name="Group 46">
              <a:extLst>
                <a:ext uri="{FF2B5EF4-FFF2-40B4-BE49-F238E27FC236}">
                  <a16:creationId xmlns:a16="http://schemas.microsoft.com/office/drawing/2014/main" id="{33C063EA-794B-5643-ACB5-6F9993F05865}"/>
                </a:ext>
              </a:extLst>
            </p:cNvPr>
            <p:cNvGrpSpPr/>
            <p:nvPr/>
          </p:nvGrpSpPr>
          <p:grpSpPr>
            <a:xfrm>
              <a:off x="159314" y="8153806"/>
              <a:ext cx="684000" cy="792000"/>
              <a:chOff x="4618962" y="4439067"/>
              <a:chExt cx="684000" cy="792000"/>
            </a:xfrm>
          </p:grpSpPr>
          <p:sp>
            <p:nvSpPr>
              <p:cNvPr id="90" name="Oval 47">
                <a:extLst>
                  <a:ext uri="{FF2B5EF4-FFF2-40B4-BE49-F238E27FC236}">
                    <a16:creationId xmlns:a16="http://schemas.microsoft.com/office/drawing/2014/main" id="{71756695-A6F7-4A47-9C84-CF97FA7BE6DA}"/>
                  </a:ext>
                </a:extLst>
              </p:cNvPr>
              <p:cNvSpPr/>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48" descr="A person wearing glasses and a suit&#10;&#10;Description automatically generated with medium confidence">
                <a:extLst>
                  <a:ext uri="{FF2B5EF4-FFF2-40B4-BE49-F238E27FC236}">
                    <a16:creationId xmlns:a16="http://schemas.microsoft.com/office/drawing/2014/main" id="{1A56A58F-CE7C-C243-A2E8-DA0FF3E76DF2}"/>
                  </a:ext>
                </a:extLst>
              </p:cNvPr>
              <p:cNvPicPr>
                <a:picLocks noChangeAspect="1"/>
              </p:cNvPicPr>
              <p:nvPr/>
            </p:nvPicPr>
            <p:blipFill>
              <a:blip r:embed="rId10"/>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85" name="Oval 2">
              <a:extLst>
                <a:ext uri="{FF2B5EF4-FFF2-40B4-BE49-F238E27FC236}">
                  <a16:creationId xmlns:a16="http://schemas.microsoft.com/office/drawing/2014/main" id="{3AE45427-607C-C54B-969D-3D714FE28EE8}"/>
                </a:ext>
              </a:extLst>
            </p:cNvPr>
            <p:cNvSpPr/>
            <p:nvPr/>
          </p:nvSpPr>
          <p:spPr>
            <a:xfrm>
              <a:off x="1533463" y="6824861"/>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10">
              <a:extLst>
                <a:ext uri="{FF2B5EF4-FFF2-40B4-BE49-F238E27FC236}">
                  <a16:creationId xmlns:a16="http://schemas.microsoft.com/office/drawing/2014/main" id="{16B90042-19FA-3A4A-B2FB-AC7DF7F6AF06}"/>
                </a:ext>
              </a:extLst>
            </p:cNvPr>
            <p:cNvPicPr>
              <a:picLocks noChangeAspect="1"/>
            </p:cNvPicPr>
            <p:nvPr/>
          </p:nvPicPr>
          <p:blipFill rotWithShape="1">
            <a:blip r:embed="rId11"/>
            <a:srcRect l="10920" t="7031" r="9268" b="33081"/>
            <a:stretch>
              <a:fillRect/>
            </a:stretch>
          </p:blipFill>
          <p:spPr>
            <a:xfrm>
              <a:off x="1559875" y="6861527"/>
              <a:ext cx="637108" cy="717083"/>
            </a:xfrm>
            <a:prstGeom prst="ellipse">
              <a:avLst/>
            </a:prstGeom>
          </p:spPr>
        </p:pic>
        <p:sp>
          <p:nvSpPr>
            <p:cNvPr id="87" name="Google Shape;160;p25">
              <a:extLst>
                <a:ext uri="{FF2B5EF4-FFF2-40B4-BE49-F238E27FC236}">
                  <a16:creationId xmlns:a16="http://schemas.microsoft.com/office/drawing/2014/main" id="{4F701573-0C90-C944-B0F7-D0E9D513A4B3}"/>
                </a:ext>
              </a:extLst>
            </p:cNvPr>
            <p:cNvSpPr txBox="1"/>
            <p:nvPr/>
          </p:nvSpPr>
          <p:spPr>
            <a:xfrm>
              <a:off x="2598903" y="8940786"/>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Liqing</a:t>
              </a:r>
              <a:r>
                <a:rPr lang="en-US" altLang="zh-CN" sz="800" b="1" dirty="0">
                  <a:solidFill>
                    <a:schemeClr val="bg1"/>
                  </a:solidFill>
                </a:rPr>
                <a:t> Ye</a:t>
              </a:r>
            </a:p>
            <a:p>
              <a:pPr marL="0" lvl="0" indent="0" algn="ctr" rtl="0">
                <a:lnSpc>
                  <a:spcPct val="115000"/>
                </a:lnSpc>
                <a:spcBef>
                  <a:spcPts val="0"/>
                </a:spcBef>
                <a:spcAft>
                  <a:spcPts val="0"/>
                </a:spcAft>
                <a:buNone/>
              </a:pPr>
              <a:r>
                <a:rPr lang="en-US" altLang="zh-CN" sz="500" b="0" i="1" dirty="0">
                  <a:solidFill>
                    <a:schemeClr val="bg1"/>
                  </a:solidFill>
                  <a:effectLst/>
                  <a:latin typeface="Arial" panose="020B0604020202020204" pitchFamily="34" charset="0"/>
                </a:rPr>
                <a:t>Guangzhou Institutes of Biomedicine and Health</a:t>
              </a:r>
              <a:endParaRPr lang="en-US" altLang="zh-CN" sz="500" b="1" i="1" dirty="0">
                <a:solidFill>
                  <a:schemeClr val="bg1"/>
                </a:solidFill>
              </a:endParaRPr>
            </a:p>
          </p:txBody>
        </p:sp>
        <p:sp>
          <p:nvSpPr>
            <p:cNvPr id="88" name="Oval 17">
              <a:extLst>
                <a:ext uri="{FF2B5EF4-FFF2-40B4-BE49-F238E27FC236}">
                  <a16:creationId xmlns:a16="http://schemas.microsoft.com/office/drawing/2014/main" id="{402E432C-0D26-A44F-BBBC-8C2C11E96D9F}"/>
                </a:ext>
              </a:extLst>
            </p:cNvPr>
            <p:cNvSpPr/>
            <p:nvPr/>
          </p:nvSpPr>
          <p:spPr>
            <a:xfrm>
              <a:off x="2752776" y="816010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图片 88">
              <a:extLst>
                <a:ext uri="{FF2B5EF4-FFF2-40B4-BE49-F238E27FC236}">
                  <a16:creationId xmlns:a16="http://schemas.microsoft.com/office/drawing/2014/main" id="{DC5B0699-AA4B-2747-A8F8-DACD5D8C8C23}"/>
                </a:ext>
              </a:extLst>
            </p:cNvPr>
            <p:cNvPicPr>
              <a:picLocks noChangeAspect="1"/>
            </p:cNvPicPr>
            <p:nvPr/>
          </p:nvPicPr>
          <p:blipFill>
            <a:blip r:embed="rId12"/>
            <a:stretch>
              <a:fillRect/>
            </a:stretch>
          </p:blipFill>
          <p:spPr>
            <a:xfrm>
              <a:off x="2768480" y="8190916"/>
              <a:ext cx="664648" cy="725828"/>
            </a:xfrm>
            <a:prstGeom prst="ellipse">
              <a:avLst/>
            </a:prstGeom>
          </p:spPr>
        </p:pic>
      </p:gr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648</Words>
  <Application>Microsoft Macintosh PowerPoint</Application>
  <PresentationFormat>Custom</PresentationFormat>
  <Paragraphs>50</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Calibri</vt:lpstr>
      <vt:lpstr>Arial</vt:lpstr>
      <vt:lpstr>SimHei</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166</cp:revision>
  <cp:lastPrinted>2024-10-22T03:57:00Z</cp:lastPrinted>
  <dcterms:created xsi:type="dcterms:W3CDTF">2024-10-22T03:57:00Z</dcterms:created>
  <dcterms:modified xsi:type="dcterms:W3CDTF">2024-10-30T08:34:17Z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